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2" r:id="rId1"/>
  </p:sldMasterIdLst>
  <p:notesMasterIdLst>
    <p:notesMasterId r:id="rId27"/>
  </p:notesMasterIdLst>
  <p:handoutMasterIdLst>
    <p:handoutMasterId r:id="rId28"/>
  </p:handoutMasterIdLst>
  <p:sldIdLst>
    <p:sldId id="256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15" r:id="rId13"/>
    <p:sldId id="317" r:id="rId14"/>
    <p:sldId id="304" r:id="rId15"/>
    <p:sldId id="318" r:id="rId16"/>
    <p:sldId id="311" r:id="rId17"/>
    <p:sldId id="305" r:id="rId18"/>
    <p:sldId id="307" r:id="rId19"/>
    <p:sldId id="308" r:id="rId20"/>
    <p:sldId id="313" r:id="rId21"/>
    <p:sldId id="312" r:id="rId22"/>
    <p:sldId id="279" r:id="rId23"/>
    <p:sldId id="314" r:id="rId24"/>
    <p:sldId id="316" r:id="rId25"/>
    <p:sldId id="309" r:id="rId26"/>
  </p:sldIdLst>
  <p:sldSz cx="9144000" cy="6858000" type="screen4x3"/>
  <p:notesSz cx="7099300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77" autoAdjust="0"/>
    <p:restoredTop sz="94660" autoAdjust="0"/>
  </p:normalViewPr>
  <p:slideViewPr>
    <p:cSldViewPr>
      <p:cViewPr varScale="1">
        <p:scale>
          <a:sx n="68" d="100"/>
          <a:sy n="68" d="100"/>
        </p:scale>
        <p:origin x="-7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852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EBD81C4-2848-49EF-9256-78F819E085AD}" type="datetimeFigureOut">
              <a:rPr lang="ru-RU" smtClean="0"/>
              <a:pPr/>
              <a:t>02.05.2022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E0ECC1-32FE-4C1B-8C34-BD79C357E4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7648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A375595-D96E-4E70-8D6F-CFBF14626AA7}" type="datetimeFigureOut">
              <a:rPr lang="ru-RU" smtClean="0"/>
              <a:pPr/>
              <a:t>02.05.2022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CFD7AB4-9250-4C80-813D-153E596826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0614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D7AB4-9250-4C80-813D-153E5968266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5688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D7AB4-9250-4C80-813D-153E5968266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8894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D7AB4-9250-4C80-813D-153E5968266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8894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 radius="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8002"/>
            <a:ext cx="9168002" cy="6876002"/>
          </a:xfrm>
          <a:prstGeom prst="rect">
            <a:avLst/>
          </a:prstGeom>
        </p:spPr>
      </p:pic>
      <p:sp>
        <p:nvSpPr>
          <p:cNvPr id="9" name="Блок-схема: ручной ввод 8"/>
          <p:cNvSpPr/>
          <p:nvPr/>
        </p:nvSpPr>
        <p:spPr>
          <a:xfrm rot="11562849">
            <a:off x="-320221" y="-1129702"/>
            <a:ext cx="10731926" cy="2091350"/>
          </a:xfrm>
          <a:prstGeom prst="flowChartManualInput">
            <a:avLst/>
          </a:prstGeom>
          <a:solidFill>
            <a:srgbClr val="FF0000">
              <a:alpha val="64000"/>
            </a:srgbClr>
          </a:solidFill>
          <a:ln w="44450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ручной ввод 9"/>
          <p:cNvSpPr/>
          <p:nvPr/>
        </p:nvSpPr>
        <p:spPr>
          <a:xfrm rot="11102888" flipV="1">
            <a:off x="-979093" y="4719550"/>
            <a:ext cx="10576110" cy="3592351"/>
          </a:xfrm>
          <a:prstGeom prst="flowChartManualInput">
            <a:avLst/>
          </a:prstGeom>
          <a:solidFill>
            <a:srgbClr val="FF0000">
              <a:alpha val="64000"/>
            </a:srgbClr>
          </a:solidFill>
          <a:ln w="44450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532437"/>
            <a:ext cx="7772400" cy="1006476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6050" y="-84027"/>
            <a:ext cx="6481952" cy="99842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5308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8443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1834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43074" y="622301"/>
            <a:ext cx="7400926" cy="6235699"/>
          </a:xfrm>
          <a:prstGeom prst="rect">
            <a:avLst/>
          </a:prstGeom>
          <a:solidFill>
            <a:schemeClr val="bg1">
              <a:lumMod val="5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074" y="1"/>
            <a:ext cx="7400926" cy="622300"/>
          </a:xfrm>
          <a:solidFill>
            <a:srgbClr val="A92B1D">
              <a:alpha val="80000"/>
            </a:srgbClr>
          </a:solidFill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3074" y="969962"/>
            <a:ext cx="7400925" cy="5207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Обеспечение нормативных условий хранения документов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24.03.2017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8963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0936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43074" y="622301"/>
            <a:ext cx="7400926" cy="6235699"/>
          </a:xfrm>
          <a:prstGeom prst="rect">
            <a:avLst/>
          </a:prstGeom>
          <a:solidFill>
            <a:schemeClr val="bg1">
              <a:lumMod val="5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1174" y="0"/>
            <a:ext cx="7362825" cy="6572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1174" y="787400"/>
            <a:ext cx="34099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4950" y="787400"/>
            <a:ext cx="3829048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8015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7AE4E-2614-4112-9BE1-0F9B1BEEFF8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9820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0552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9823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7040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9186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515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851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8030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7147048" y="535648"/>
            <a:ext cx="1817440" cy="39817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868144" y="47924"/>
            <a:ext cx="3131840" cy="39675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8064896" cy="5976664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dirty="0" smtClean="0"/>
              <a:t>Виды учетных документов в архиве государственного органа. </a:t>
            </a:r>
            <a:br>
              <a:rPr lang="ru-RU" sz="4000" dirty="0" smtClean="0"/>
            </a:br>
            <a:r>
              <a:rPr lang="ru-RU" sz="4000" dirty="0" smtClean="0"/>
              <a:t>Порядок учета поступления и выбытия дел, документов в архиве государственного органа</a:t>
            </a:r>
            <a:br>
              <a:rPr lang="ru-RU" sz="4000" dirty="0" smtClean="0"/>
            </a:b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100" dirty="0" smtClean="0"/>
              <a:t>Екатеринбург</a:t>
            </a:r>
            <a:br>
              <a:rPr lang="ru-RU" sz="3100" dirty="0" smtClean="0"/>
            </a:br>
            <a:r>
              <a:rPr lang="ru-RU" sz="3100" dirty="0" smtClean="0"/>
              <a:t>2022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200" b="1" spc="50" dirty="0">
                <a:ln w="11430"/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spc="50" dirty="0">
                <a:ln w="11430"/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tx1"/>
              </a:solidFill>
              <a:effectLst/>
            </a:endParaRPr>
          </a:p>
        </p:txBody>
      </p:sp>
      <p:pic>
        <p:nvPicPr>
          <p:cNvPr id="5" name="Рисунок 4" descr="й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4437112"/>
            <a:ext cx="2571750" cy="1781175"/>
          </a:xfrm>
          <a:prstGeom prst="rect">
            <a:avLst/>
          </a:prstGeom>
        </p:spPr>
      </p:pic>
      <p:pic>
        <p:nvPicPr>
          <p:cNvPr id="6" name="Рисунок 5" descr="к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4365104"/>
            <a:ext cx="2619375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388424" cy="692696"/>
          </a:xfrm>
          <a:solidFill>
            <a:srgbClr val="C00000">
              <a:alpha val="80000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Liberation Serif" pitchFamily="18" charset="0"/>
              </a:rPr>
              <a:t>Описи дел, документов</a:t>
            </a:r>
            <a:endParaRPr lang="ru-RU" dirty="0">
              <a:latin typeface="Liberation Serif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5528" y="809329"/>
            <a:ext cx="4248472" cy="6048671"/>
          </a:xfrm>
          <a:ln>
            <a:solidFill>
              <a:schemeClr val="tx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95536" y="836712"/>
            <a:ext cx="4536504" cy="60212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1"/>
                </a:solidFill>
                <a:latin typeface="Liberation Serif" pitchFamily="18" charset="0"/>
              </a:rPr>
              <a:t>В описи дел, документов (годовом разделе описи дел, документов) единицы хранения учитываются в соответствии с систематизацией за порядковыми учетными номерами.</a:t>
            </a:r>
          </a:p>
          <a:p>
            <a:endParaRPr lang="ru-RU" sz="2000" dirty="0" smtClean="0">
              <a:solidFill>
                <a:schemeClr val="tx1"/>
              </a:solidFill>
              <a:latin typeface="Liberation Serif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1"/>
                </a:solidFill>
                <a:latin typeface="Liberation Serif" pitchFamily="18" charset="0"/>
              </a:rPr>
              <a:t>Первому годовому разделу описи дел, документов фонда присваивается номер по листу фонда, все последующие годовые разделы числятся за данным номером до завершения описи.</a:t>
            </a:r>
          </a:p>
          <a:p>
            <a:endParaRPr lang="ru-RU" sz="2000" dirty="0" smtClean="0">
              <a:solidFill>
                <a:schemeClr val="tx1"/>
              </a:solidFill>
              <a:latin typeface="Liberation Serif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1"/>
                </a:solidFill>
                <a:latin typeface="Liberation Serif" pitchFamily="18" charset="0"/>
              </a:rPr>
              <a:t>Не допускается присвоение описям дел, документов одинаковых учетных номеров в пределах одного фонда.</a:t>
            </a:r>
          </a:p>
          <a:p>
            <a:endParaRPr lang="ru-RU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186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"/>
            <a:ext cx="8388424" cy="622300"/>
          </a:xfrm>
          <a:solidFill>
            <a:srgbClr val="C00000">
              <a:alpha val="80000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Liberation Serif" pitchFamily="18" charset="0"/>
              </a:rPr>
              <a:t>Описи дел, документов</a:t>
            </a:r>
            <a:endParaRPr lang="ru-RU" dirty="0">
              <a:latin typeface="Liberation Serif" pitchFamily="18" charset="0"/>
            </a:endParaRPr>
          </a:p>
        </p:txBody>
      </p:sp>
      <p:pic>
        <p:nvPicPr>
          <p:cNvPr id="7" name="Picture 3" descr="C:\Users\mduharina\Documents\Семинары 2018\Семинар в Управлении\картинки\описи\doc00753920180323080736_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0279"/>
          <a:stretch/>
        </p:blipFill>
        <p:spPr bwMode="auto">
          <a:xfrm>
            <a:off x="4535488" y="2924944"/>
            <a:ext cx="4608512" cy="30353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8" name="Прямоугольник 7"/>
          <p:cNvSpPr/>
          <p:nvPr/>
        </p:nvSpPr>
        <p:spPr>
          <a:xfrm>
            <a:off x="611560" y="764704"/>
            <a:ext cx="8136904" cy="27363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§"/>
            </a:pPr>
            <a:r>
              <a:rPr lang="ru-RU" sz="2200" dirty="0" smtClean="0">
                <a:solidFill>
                  <a:schemeClr val="tx1"/>
                </a:solidFill>
                <a:latin typeface="Liberation Serif" pitchFamily="18" charset="0"/>
              </a:rPr>
              <a:t>В конце всех экземпляров описи дел, документов делается итоговая запись, в которой указывается количество находящихся на хранении единиц хранения, первый и последний номера единиц хранения по описи, указываются имеющиеся пропуски номеров, литерные номера, выбывшие единицы хранения и основание выбытия.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645024"/>
            <a:ext cx="4392488" cy="32129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 smtClean="0">
              <a:solidFill>
                <a:schemeClr val="tx1"/>
              </a:solidFill>
              <a:latin typeface="Liberation Serif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1"/>
                </a:solidFill>
                <a:latin typeface="Liberation Serif" pitchFamily="18" charset="0"/>
              </a:rPr>
              <a:t>После каждого поступления или выбытия документов составляется новая итоговая запись к описи дел, документов, которая подписывается ее составителем с указанием должности и даты составления.</a:t>
            </a:r>
          </a:p>
          <a:p>
            <a:endParaRPr lang="ru-RU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805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"/>
            <a:ext cx="8388424" cy="622300"/>
          </a:xfrm>
          <a:solidFill>
            <a:srgbClr val="C00000">
              <a:alpha val="80000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Liberation Serif" pitchFamily="18" charset="0"/>
              </a:rPr>
              <a:t>Описи дел, документов</a:t>
            </a:r>
            <a:endParaRPr lang="ru-RU" dirty="0">
              <a:latin typeface="Liberation Serif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620688"/>
            <a:ext cx="4680520" cy="6237313"/>
          </a:xfrm>
          <a:ln>
            <a:solidFill>
              <a:schemeClr val="tx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915816" y="620688"/>
            <a:ext cx="5868144" cy="62373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1"/>
                </a:solidFill>
                <a:latin typeface="Liberation Serif" pitchFamily="18" charset="0"/>
              </a:rPr>
              <a:t>Если опись дел, документов состоит из нескольких годовых разделов, томов, итоговая запись составляется к каждому годовому разделу, тому; кроме того, к каждому последующему годовому разделу, тому в нарастающем порядке составляется сводная итоговая запись.</a:t>
            </a:r>
          </a:p>
          <a:p>
            <a:endParaRPr lang="ru-RU" sz="2400" dirty="0" smtClean="0">
              <a:solidFill>
                <a:schemeClr val="tx1"/>
              </a:solidFill>
              <a:latin typeface="Liberation Serif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1"/>
                </a:solidFill>
                <a:latin typeface="Liberation Serif" pitchFamily="18" charset="0"/>
              </a:rPr>
              <a:t>Годовые разделы, если они не являются законченной описью, не подшиваются и не переплетаются; они хранятся в архиве в папках.</a:t>
            </a:r>
          </a:p>
          <a:p>
            <a:endParaRPr lang="ru-RU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805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"/>
            <a:ext cx="8388424" cy="622300"/>
          </a:xfrm>
          <a:solidFill>
            <a:srgbClr val="C00000">
              <a:alpha val="80000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Liberation Serif" pitchFamily="18" charset="0"/>
              </a:rPr>
              <a:t>Описи дел, документов</a:t>
            </a:r>
            <a:endParaRPr lang="ru-RU" dirty="0">
              <a:latin typeface="Liberation Serif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836712"/>
            <a:ext cx="7416824" cy="56886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Liberation Serif" pitchFamily="18" charset="0"/>
              </a:rPr>
              <a:t>Законченная опись дел, документов должна включать </a:t>
            </a:r>
            <a:r>
              <a:rPr lang="ru-RU" sz="2400" b="1" u="sng" dirty="0" smtClean="0">
                <a:solidFill>
                  <a:schemeClr val="tx1"/>
                </a:solidFill>
                <a:latin typeface="Liberation Serif" pitchFamily="18" charset="0"/>
              </a:rPr>
              <a:t>не более 9999</a:t>
            </a:r>
            <a:r>
              <a:rPr lang="ru-RU" sz="2400" dirty="0" smtClean="0">
                <a:solidFill>
                  <a:schemeClr val="tx1"/>
                </a:solidFill>
                <a:latin typeface="Liberation Serif" pitchFamily="18" charset="0"/>
              </a:rPr>
              <a:t> единиц хранения.</a:t>
            </a:r>
          </a:p>
          <a:p>
            <a:endParaRPr lang="ru-RU" sz="2400" dirty="0" smtClean="0">
              <a:solidFill>
                <a:schemeClr val="tx1"/>
              </a:solidFill>
              <a:latin typeface="Liberation Serif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1"/>
                </a:solidFill>
                <a:latin typeface="Liberation Serif" pitchFamily="18" charset="0"/>
              </a:rPr>
              <a:t>Законченная опись дел, документов вместе с титульным листом и справочным аппаратом к ней заключается в твердую обложку, нумеруется и подшивается или переплетается.</a:t>
            </a:r>
          </a:p>
          <a:p>
            <a:endParaRPr lang="ru-RU" sz="2400" dirty="0" smtClean="0">
              <a:solidFill>
                <a:schemeClr val="tx1"/>
              </a:solidFill>
              <a:latin typeface="Liberation Serif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1"/>
                </a:solidFill>
                <a:latin typeface="Liberation Serif" pitchFamily="18" charset="0"/>
              </a:rPr>
              <a:t>Каждая законченная опись дел, документов, том описи дел, документов должны иметь лист-заверитель.</a:t>
            </a:r>
          </a:p>
          <a:p>
            <a:endParaRPr lang="ru-RU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805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"/>
            <a:ext cx="8388424" cy="622300"/>
          </a:xfrm>
          <a:solidFill>
            <a:srgbClr val="C00000">
              <a:alpha val="80000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Liberation Serif" pitchFamily="18" charset="0"/>
              </a:rPr>
              <a:t>Реестр описей</a:t>
            </a:r>
            <a:endParaRPr lang="ru-RU" dirty="0">
              <a:latin typeface="Liberation Serif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622301"/>
            <a:ext cx="4392488" cy="6235699"/>
          </a:xfrm>
          <a:ln>
            <a:solidFill>
              <a:schemeClr val="tx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5076056" y="1916832"/>
            <a:ext cx="3888432" cy="4077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Liberation Serif" pitchFamily="18" charset="0"/>
              </a:rPr>
              <a:t>При наличии в архиве государственного органа двух и более описей дел, документов ведется </a:t>
            </a:r>
            <a:r>
              <a:rPr lang="ru-RU" sz="2400" b="1" dirty="0" smtClean="0">
                <a:solidFill>
                  <a:schemeClr val="tx1"/>
                </a:solidFill>
                <a:latin typeface="Liberation Serif" pitchFamily="18" charset="0"/>
              </a:rPr>
              <a:t>реестр описей</a:t>
            </a:r>
            <a:r>
              <a:rPr lang="ru-RU" sz="2400" dirty="0" smtClean="0">
                <a:solidFill>
                  <a:schemeClr val="tx1"/>
                </a:solidFill>
                <a:latin typeface="Liberation Serif" pitchFamily="18" charset="0"/>
              </a:rPr>
              <a:t>.</a:t>
            </a:r>
          </a:p>
          <a:p>
            <a:endParaRPr lang="ru-RU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360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"/>
            <a:ext cx="8388424" cy="622300"/>
          </a:xfrm>
          <a:solidFill>
            <a:srgbClr val="C00000">
              <a:alpha val="80000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Liberation Serif" pitchFamily="18" charset="0"/>
              </a:rPr>
              <a:t>Реестр описей</a:t>
            </a:r>
            <a:endParaRPr lang="ru-RU" dirty="0">
              <a:latin typeface="Liberation Serif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196752"/>
            <a:ext cx="4536504" cy="43924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Liberation Serif" pitchFamily="18" charset="0"/>
              </a:rPr>
              <a:t>Описи дел, документов вносятся в реестр описей          в хронологической последовательности поступления под соответствующими порядковыми номерами.</a:t>
            </a:r>
          </a:p>
          <a:p>
            <a:endParaRPr lang="ru-RU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620688"/>
            <a:ext cx="4211960" cy="62373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61360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"/>
            <a:ext cx="8532440" cy="622300"/>
          </a:xfrm>
          <a:solidFill>
            <a:srgbClr val="C00000">
              <a:alpha val="80000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Liberation Serif" pitchFamily="18" charset="0"/>
              </a:rPr>
              <a:t>Реестр описей</a:t>
            </a:r>
            <a:endParaRPr lang="ru-RU" dirty="0">
              <a:latin typeface="Liberation Serif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908720"/>
            <a:ext cx="5112568" cy="5760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Liberation Serif" pitchFamily="18" charset="0"/>
              </a:rPr>
              <a:t>В реестре описей фиксируются основные данные по составу каждой поступившей в архив организации описи дел, документов: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1"/>
                </a:solidFill>
                <a:latin typeface="Liberation Serif" pitchFamily="18" charset="0"/>
              </a:rPr>
              <a:t>номер фонда</a:t>
            </a:r>
            <a:r>
              <a:rPr lang="en-US" sz="2400" dirty="0" smtClean="0">
                <a:solidFill>
                  <a:schemeClr val="tx1"/>
                </a:solidFill>
                <a:latin typeface="Liberation Serif" pitchFamily="18" charset="0"/>
              </a:rPr>
              <a:t>;</a:t>
            </a:r>
            <a:r>
              <a:rPr lang="ru-RU" sz="2400" dirty="0" smtClean="0">
                <a:solidFill>
                  <a:schemeClr val="tx1"/>
                </a:solidFill>
                <a:latin typeface="Liberation Serif" pitchFamily="18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1"/>
                </a:solidFill>
                <a:latin typeface="Liberation Serif" pitchFamily="18" charset="0"/>
              </a:rPr>
              <a:t>номер описи</a:t>
            </a:r>
            <a:r>
              <a:rPr lang="en-US" sz="2400" dirty="0" smtClean="0">
                <a:solidFill>
                  <a:schemeClr val="tx1"/>
                </a:solidFill>
                <a:latin typeface="Liberation Serif" pitchFamily="18" charset="0"/>
              </a:rPr>
              <a:t>;</a:t>
            </a:r>
            <a:r>
              <a:rPr lang="ru-RU" sz="2400" dirty="0" smtClean="0">
                <a:solidFill>
                  <a:schemeClr val="tx1"/>
                </a:solidFill>
                <a:latin typeface="Liberation Serif" pitchFamily="18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1"/>
                </a:solidFill>
                <a:latin typeface="Liberation Serif" pitchFamily="18" charset="0"/>
              </a:rPr>
              <a:t>количество единиц хранения в описи</a:t>
            </a:r>
            <a:r>
              <a:rPr lang="en-US" sz="2400" dirty="0" smtClean="0">
                <a:solidFill>
                  <a:schemeClr val="tx1"/>
                </a:solidFill>
                <a:latin typeface="Liberation Serif" pitchFamily="18" charset="0"/>
              </a:rPr>
              <a:t>;</a:t>
            </a:r>
            <a:r>
              <a:rPr lang="ru-RU" sz="2400" dirty="0" smtClean="0">
                <a:solidFill>
                  <a:schemeClr val="tx1"/>
                </a:solidFill>
                <a:latin typeface="Liberation Serif" pitchFamily="18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1"/>
                </a:solidFill>
                <a:latin typeface="Liberation Serif" pitchFamily="18" charset="0"/>
              </a:rPr>
              <a:t>количество листов в описи и ее экземпляров.</a:t>
            </a:r>
          </a:p>
          <a:p>
            <a:endParaRPr lang="ru-RU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pic>
        <p:nvPicPr>
          <p:cNvPr id="8" name="Picture 3" descr="C:\Users\mduharina\Documents\Семинары 2018\Семинар в Управлении\картинки\описи\doc00754120180323083835_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96752"/>
            <a:ext cx="3260668" cy="45091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308805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8244408" cy="969961"/>
          </a:xfrm>
          <a:solidFill>
            <a:srgbClr val="C00000">
              <a:alpha val="80000"/>
            </a:srgb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Liberation Serif" pitchFamily="18" charset="0"/>
              </a:rPr>
              <a:t>Централизованный учет документов Архивного фонда Российской Федерации</a:t>
            </a:r>
            <a:endParaRPr lang="ru-RU" b="1" dirty="0">
              <a:latin typeface="Liberation Serif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3" y="1196752"/>
            <a:ext cx="7920879" cy="5044215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62170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"/>
            <a:ext cx="8028384" cy="622300"/>
          </a:xfrm>
          <a:solidFill>
            <a:srgbClr val="C00000">
              <a:alpha val="80000"/>
            </a:srgbClr>
          </a:solidFill>
        </p:spPr>
        <p:txBody>
          <a:bodyPr/>
          <a:lstStyle/>
          <a:p>
            <a:pPr algn="ctr"/>
            <a:r>
              <a:rPr lang="ru-RU" b="1" dirty="0" smtClean="0">
                <a:latin typeface="Liberation Serif" pitchFamily="18" charset="0"/>
              </a:rPr>
              <a:t>Учет поступления и выбытия дел</a:t>
            </a:r>
            <a:endParaRPr lang="ru-RU" b="1" dirty="0">
              <a:latin typeface="Liberation Serif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764704"/>
            <a:ext cx="8028383" cy="6093296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400" b="1" dirty="0">
                <a:latin typeface="Liberation Serif" pitchFamily="18" charset="0"/>
              </a:rPr>
              <a:t>Учет поступления и выбытия дел, документов в архиве </a:t>
            </a:r>
            <a:r>
              <a:rPr lang="ru-RU" sz="2400" b="1" dirty="0" smtClean="0">
                <a:latin typeface="Liberation Serif" pitchFamily="18" charset="0"/>
              </a:rPr>
              <a:t>государственного </a:t>
            </a:r>
            <a:r>
              <a:rPr lang="ru-RU" sz="2400" b="1" dirty="0">
                <a:latin typeface="Liberation Serif" pitchFamily="18" charset="0"/>
              </a:rPr>
              <a:t>органа осуществляется на основании:</a:t>
            </a:r>
          </a:p>
          <a:p>
            <a:r>
              <a:rPr lang="ru-RU" sz="2400" b="1" dirty="0">
                <a:latin typeface="Liberation Serif" pitchFamily="18" charset="0"/>
              </a:rPr>
              <a:t>описи дел, документов </a:t>
            </a:r>
            <a:r>
              <a:rPr lang="ru-RU" sz="2400" dirty="0">
                <a:latin typeface="Liberation Serif" pitchFamily="18" charset="0"/>
              </a:rPr>
              <a:t>структурного подразделения и </a:t>
            </a:r>
            <a:r>
              <a:rPr lang="ru-RU" sz="2400" b="1" dirty="0">
                <a:latin typeface="Liberation Serif" pitchFamily="18" charset="0"/>
              </a:rPr>
              <a:t>годового раздела сводной описи дел, документов </a:t>
            </a:r>
            <a:r>
              <a:rPr lang="ru-RU" sz="2400" dirty="0" smtClean="0">
                <a:latin typeface="Liberation Serif" pitchFamily="18" charset="0"/>
              </a:rPr>
              <a:t>государственного органа;</a:t>
            </a:r>
            <a:endParaRPr lang="ru-RU" sz="2400" dirty="0">
              <a:latin typeface="Liberation Serif" pitchFamily="18" charset="0"/>
            </a:endParaRPr>
          </a:p>
          <a:p>
            <a:r>
              <a:rPr lang="ru-RU" sz="2400" b="1" dirty="0">
                <a:latin typeface="Liberation Serif" pitchFamily="18" charset="0"/>
              </a:rPr>
              <a:t>номенклатуры дел </a:t>
            </a:r>
            <a:r>
              <a:rPr lang="ru-RU" sz="2400" dirty="0" smtClean="0">
                <a:latin typeface="Liberation Serif" pitchFamily="18" charset="0"/>
              </a:rPr>
              <a:t>государственного органа, </a:t>
            </a:r>
            <a:r>
              <a:rPr lang="ru-RU" sz="2400" dirty="0">
                <a:latin typeface="Liberation Serif" pitchFamily="18" charset="0"/>
              </a:rPr>
              <a:t>заменяющей годовой раздел сводной описи дел, документов </a:t>
            </a:r>
            <a:r>
              <a:rPr lang="ru-RU" sz="2400" dirty="0" smtClean="0">
                <a:latin typeface="Liberation Serif" pitchFamily="18" charset="0"/>
              </a:rPr>
              <a:t>государственного органа;</a:t>
            </a:r>
          </a:p>
          <a:p>
            <a:r>
              <a:rPr lang="ru-RU" sz="2400" b="1" dirty="0">
                <a:latin typeface="Liberation Serif" pitchFamily="18" charset="0"/>
              </a:rPr>
              <a:t>акта о технических ошибках в учетных </a:t>
            </a:r>
            <a:r>
              <a:rPr lang="ru-RU" sz="2400" b="1" dirty="0" smtClean="0">
                <a:latin typeface="Liberation Serif" pitchFamily="18" charset="0"/>
              </a:rPr>
              <a:t>документах</a:t>
            </a:r>
            <a:r>
              <a:rPr lang="ru-RU" sz="2400" dirty="0" smtClean="0">
                <a:latin typeface="Liberation Serif" pitchFamily="18" charset="0"/>
              </a:rPr>
              <a:t>;</a:t>
            </a:r>
            <a:endParaRPr lang="ru-RU" sz="2400" dirty="0">
              <a:latin typeface="Liberation Serif" pitchFamily="18" charset="0"/>
            </a:endParaRPr>
          </a:p>
          <a:p>
            <a:r>
              <a:rPr lang="ru-RU" sz="2400" b="1" dirty="0">
                <a:latin typeface="Liberation Serif" pitchFamily="18" charset="0"/>
              </a:rPr>
              <a:t>акта об обнаружении документов (не относящихся к данному фонду, архиву, неучтенных</a:t>
            </a:r>
            <a:r>
              <a:rPr lang="ru-RU" sz="2400" dirty="0" smtClean="0">
                <a:latin typeface="Liberation Serif" pitchFamily="18" charset="0"/>
              </a:rPr>
              <a:t>);</a:t>
            </a:r>
            <a:endParaRPr lang="ru-RU" sz="2400" dirty="0">
              <a:latin typeface="Liberation Serif" pitchFamily="18" charset="0"/>
            </a:endParaRPr>
          </a:p>
          <a:p>
            <a:r>
              <a:rPr lang="ru-RU" sz="2400" b="1" dirty="0">
                <a:latin typeface="Liberation Serif" pitchFamily="18" charset="0"/>
              </a:rPr>
              <a:t>акта об утрате </a:t>
            </a:r>
            <a:r>
              <a:rPr lang="ru-RU" sz="2400" b="1" dirty="0" smtClean="0">
                <a:latin typeface="Liberation Serif" pitchFamily="18" charset="0"/>
              </a:rPr>
              <a:t>документов</a:t>
            </a:r>
            <a:r>
              <a:rPr lang="ru-RU" sz="2400" dirty="0" smtClean="0">
                <a:latin typeface="Liberation Serif" pitchFamily="18" charset="0"/>
              </a:rPr>
              <a:t>;</a:t>
            </a:r>
            <a:endParaRPr lang="ru-RU" sz="2400" dirty="0">
              <a:latin typeface="Liberation Serif" pitchFamily="18" charset="0"/>
            </a:endParaRPr>
          </a:p>
          <a:p>
            <a:r>
              <a:rPr lang="ru-RU" sz="2400" b="1" dirty="0">
                <a:latin typeface="Liberation Serif" pitchFamily="18" charset="0"/>
              </a:rPr>
              <a:t>акта приема-передачи архивных документов на </a:t>
            </a:r>
            <a:r>
              <a:rPr lang="ru-RU" sz="2400" b="1" dirty="0" smtClean="0">
                <a:latin typeface="Liberation Serif" pitchFamily="18" charset="0"/>
              </a:rPr>
              <a:t>хранение</a:t>
            </a:r>
            <a:r>
              <a:rPr lang="ru-RU" sz="2400" dirty="0" smtClean="0">
                <a:latin typeface="Liberation Serif" pitchFamily="18" charset="0"/>
              </a:rPr>
              <a:t>;</a:t>
            </a:r>
            <a:endParaRPr lang="ru-RU" sz="2400" dirty="0">
              <a:latin typeface="Liberation Serif" pitchFamily="18" charset="0"/>
            </a:endParaRPr>
          </a:p>
          <a:p>
            <a:r>
              <a:rPr lang="ru-RU" sz="2400" b="1" dirty="0">
                <a:latin typeface="Liberation Serif" pitchFamily="18" charset="0"/>
              </a:rPr>
              <a:t>акта о выделении к уничтожению архивных документов, не подлежащих </a:t>
            </a:r>
            <a:r>
              <a:rPr lang="ru-RU" sz="2400" b="1" dirty="0" smtClean="0">
                <a:latin typeface="Liberation Serif" pitchFamily="18" charset="0"/>
              </a:rPr>
              <a:t>хранению</a:t>
            </a:r>
            <a:r>
              <a:rPr lang="ru-RU" sz="2400" dirty="0" smtClean="0">
                <a:latin typeface="Liberation Serif" pitchFamily="18" charset="0"/>
              </a:rPr>
              <a:t>;</a:t>
            </a:r>
            <a:endParaRPr lang="ru-RU" sz="2400" dirty="0">
              <a:latin typeface="Liberation Serif" pitchFamily="18" charset="0"/>
            </a:endParaRPr>
          </a:p>
          <a:p>
            <a:r>
              <a:rPr lang="ru-RU" sz="2400" b="1" dirty="0">
                <a:latin typeface="Liberation Serif" pitchFamily="18" charset="0"/>
              </a:rPr>
              <a:t>акта о неисправимых повреждениях архивных </a:t>
            </a:r>
            <a:r>
              <a:rPr lang="ru-RU" sz="2400" b="1" dirty="0" smtClean="0">
                <a:latin typeface="Liberation Serif" pitchFamily="18" charset="0"/>
              </a:rPr>
              <a:t>документов</a:t>
            </a:r>
            <a:r>
              <a:rPr lang="ru-RU" sz="2400" dirty="0" smtClean="0">
                <a:latin typeface="Liberation Serif" pitchFamily="18" charset="0"/>
              </a:rPr>
              <a:t>.</a:t>
            </a:r>
            <a:endParaRPr lang="ru-RU" sz="2400" dirty="0">
              <a:latin typeface="Liberation Serif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4722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0"/>
            <a:ext cx="8172399" cy="6858000"/>
          </a:xfrm>
          <a:solidFill>
            <a:schemeClr val="bg1">
              <a:lumMod val="95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dirty="0">
                <a:latin typeface="Liberation Serif" pitchFamily="18" charset="0"/>
              </a:rPr>
              <a:t>На основании указанных документов вносятся необходимые </a:t>
            </a:r>
            <a:r>
              <a:rPr lang="ru-RU" sz="2400" b="1" dirty="0">
                <a:latin typeface="Liberation Serif" pitchFamily="18" charset="0"/>
              </a:rPr>
              <a:t>изменения в основные (обязательные) учетные документы архива:</a:t>
            </a:r>
          </a:p>
          <a:p>
            <a:r>
              <a:rPr lang="ru-RU" sz="2400" b="1" dirty="0">
                <a:latin typeface="Liberation Serif" pitchFamily="18" charset="0"/>
              </a:rPr>
              <a:t>в книгу учета поступления и выбытия дел, документов </a:t>
            </a:r>
            <a:r>
              <a:rPr lang="ru-RU" sz="2400" b="1" dirty="0" smtClean="0">
                <a:latin typeface="Liberation Serif" pitchFamily="18" charset="0"/>
              </a:rPr>
              <a:t>и </a:t>
            </a:r>
            <a:r>
              <a:rPr lang="ru-RU" sz="2400" b="1" dirty="0">
                <a:latin typeface="Liberation Serif" pitchFamily="18" charset="0"/>
              </a:rPr>
              <a:t>в лист фонда</a:t>
            </a:r>
            <a:r>
              <a:rPr lang="ru-RU" sz="2400" dirty="0">
                <a:latin typeface="Liberation Serif" pitchFamily="18" charset="0"/>
              </a:rPr>
              <a:t> </a:t>
            </a:r>
            <a:r>
              <a:rPr lang="ru-RU" sz="2400" dirty="0" smtClean="0">
                <a:latin typeface="Liberation Serif" pitchFamily="18" charset="0"/>
              </a:rPr>
              <a:t>- </a:t>
            </a:r>
            <a:r>
              <a:rPr lang="ru-RU" sz="2400" dirty="0">
                <a:latin typeface="Liberation Serif" pitchFamily="18" charset="0"/>
              </a:rPr>
              <a:t>при каждом изменении в составе и объеме документов архива организации;</a:t>
            </a:r>
          </a:p>
          <a:p>
            <a:r>
              <a:rPr lang="ru-RU" sz="2400" b="1" dirty="0">
                <a:latin typeface="Liberation Serif" pitchFamily="18" charset="0"/>
              </a:rPr>
              <a:t>в список фондов </a:t>
            </a:r>
            <a:r>
              <a:rPr lang="ru-RU" sz="2400" dirty="0" smtClean="0">
                <a:latin typeface="Liberation Serif" pitchFamily="18" charset="0"/>
              </a:rPr>
              <a:t>- </a:t>
            </a:r>
            <a:r>
              <a:rPr lang="ru-RU" sz="2400" dirty="0">
                <a:latin typeface="Liberation Serif" pitchFamily="18" charset="0"/>
              </a:rPr>
              <a:t>при поступлении нового архивного фонда или выбытии всех дел, документов, находившегося на хранении архивного </a:t>
            </a:r>
            <a:r>
              <a:rPr lang="ru-RU" sz="2400" dirty="0" smtClean="0">
                <a:latin typeface="Liberation Serif" pitchFamily="18" charset="0"/>
              </a:rPr>
              <a:t>фонда; </a:t>
            </a:r>
          </a:p>
          <a:p>
            <a:r>
              <a:rPr lang="ru-RU" sz="2400" b="1" dirty="0" smtClean="0">
                <a:latin typeface="Liberation Serif" pitchFamily="18" charset="0"/>
              </a:rPr>
              <a:t>в </a:t>
            </a:r>
            <a:r>
              <a:rPr lang="ru-RU" sz="2400" b="1" dirty="0">
                <a:latin typeface="Liberation Serif" pitchFamily="18" charset="0"/>
              </a:rPr>
              <a:t>реестр описей </a:t>
            </a:r>
            <a:r>
              <a:rPr lang="ru-RU" sz="2400" dirty="0" smtClean="0">
                <a:latin typeface="Liberation Serif" pitchFamily="18" charset="0"/>
              </a:rPr>
              <a:t>- </a:t>
            </a:r>
            <a:r>
              <a:rPr lang="ru-RU" sz="2400" dirty="0">
                <a:latin typeface="Liberation Serif" pitchFamily="18" charset="0"/>
              </a:rPr>
              <a:t>при поступлении новой описи или выбытии всех единиц хранения, находившейся на хранении описи. Номер выбывшей описи другим описям дел, документов не присваивается и остается свободным;</a:t>
            </a:r>
          </a:p>
          <a:p>
            <a:r>
              <a:rPr lang="ru-RU" sz="2400" b="1" dirty="0">
                <a:latin typeface="Liberation Serif" pitchFamily="18" charset="0"/>
              </a:rPr>
              <a:t>в описи дел, документов </a:t>
            </a:r>
            <a:r>
              <a:rPr lang="ru-RU" sz="2400" dirty="0">
                <a:latin typeface="Liberation Serif" pitchFamily="18" charset="0"/>
              </a:rPr>
              <a:t>- при каждом поступлении и/или выбытии дел, документов, учтенных в данной описи.</a:t>
            </a:r>
          </a:p>
          <a:p>
            <a:pPr algn="ctr">
              <a:buNone/>
            </a:pPr>
            <a:r>
              <a:rPr lang="ru-RU" sz="2400" b="1" dirty="0">
                <a:latin typeface="Liberation Serif" pitchFamily="18" charset="0"/>
              </a:rPr>
              <a:t>Соответствующие изменения вносятся во вспомогательные учетные документы.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2637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"/>
            <a:ext cx="8460432" cy="622300"/>
          </a:xfrm>
          <a:solidFill>
            <a:srgbClr val="C00000">
              <a:alpha val="80000"/>
            </a:srgbClr>
          </a:solidFill>
        </p:spPr>
        <p:txBody>
          <a:bodyPr/>
          <a:lstStyle/>
          <a:p>
            <a:pPr algn="ctr"/>
            <a:r>
              <a:rPr lang="ru-RU" b="1" dirty="0" smtClean="0">
                <a:cs typeface="Times New Roman" pitchFamily="18" charset="0"/>
              </a:rPr>
              <a:t>Правила 2015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22301"/>
            <a:ext cx="8460431" cy="6235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endParaRPr lang="ru-RU" sz="2800" dirty="0" smtClean="0"/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latin typeface="Liberation Serif" pitchFamily="18" charset="0"/>
              </a:rPr>
              <a:t>1.3</a:t>
            </a:r>
            <a:r>
              <a:rPr lang="ru-RU" sz="2800" dirty="0">
                <a:latin typeface="Liberation Serif" pitchFamily="18" charset="0"/>
              </a:rPr>
              <a:t>. Государственные органы, органы местного самоуправления </a:t>
            </a:r>
            <a:r>
              <a:rPr lang="ru-RU" sz="2800" b="1" dirty="0" smtClean="0">
                <a:latin typeface="Liberation Serif" pitchFamily="18" charset="0"/>
              </a:rPr>
              <a:t>обязаны </a:t>
            </a:r>
            <a:r>
              <a:rPr lang="ru-RU" sz="2800" b="1" dirty="0">
                <a:latin typeface="Liberation Serif" pitchFamily="18" charset="0"/>
              </a:rPr>
              <a:t>создавать архивы </a:t>
            </a:r>
            <a:r>
              <a:rPr lang="ru-RU" sz="2800" dirty="0">
                <a:latin typeface="Liberation Serif" pitchFamily="18" charset="0"/>
              </a:rPr>
              <a:t>в целях хранения, комплектования, учета и использования образовавшихся в процессе их деятельности архивных документов</a:t>
            </a:r>
            <a:r>
              <a:rPr lang="ru-RU" sz="2800" dirty="0" smtClean="0">
                <a:latin typeface="Liberation Serif" pitchFamily="18" charset="0"/>
              </a:rPr>
              <a:t>.</a:t>
            </a:r>
            <a:endParaRPr lang="ru-RU" sz="2800" dirty="0">
              <a:latin typeface="Liberation Serif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800" dirty="0">
                <a:latin typeface="Liberation Serif" pitchFamily="18" charset="0"/>
              </a:rPr>
              <a:t>3.1. Учету подлежат все хранящиеся в архиве </a:t>
            </a:r>
            <a:r>
              <a:rPr lang="ru-RU" sz="2800" dirty="0" smtClean="0">
                <a:latin typeface="Liberation Serif" pitchFamily="18" charset="0"/>
              </a:rPr>
              <a:t>государственного органа документы</a:t>
            </a:r>
            <a:r>
              <a:rPr lang="ru-RU" sz="2800" dirty="0">
                <a:latin typeface="Liberation Serif" pitchFamily="18" charset="0"/>
              </a:rPr>
              <a:t>, включая документы по личному составу, копии документов фонда пользования (при наличии) и описи дел, документов.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3500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99592" y="1"/>
            <a:ext cx="8227954" cy="622300"/>
          </a:xfrm>
          <a:solidFill>
            <a:srgbClr val="C00000">
              <a:alpha val="80000"/>
            </a:srgb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Liberation Serif" pitchFamily="18" charset="0"/>
              </a:rPr>
              <a:t>Основания внесения изменений в учетные документы </a:t>
            </a:r>
            <a:endParaRPr lang="ru-RU" sz="2400" b="1" dirty="0">
              <a:latin typeface="Liberation Serif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24744"/>
            <a:ext cx="4032448" cy="55446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4283968" y="764704"/>
            <a:ext cx="4860032" cy="26642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/>
            <a:r>
              <a:rPr lang="ru-RU" sz="2400" dirty="0" smtClean="0">
                <a:solidFill>
                  <a:schemeClr val="tx1"/>
                </a:solidFill>
                <a:latin typeface="Liberation Serif" pitchFamily="18" charset="0"/>
              </a:rPr>
              <a:t>При обнаружении ошибок в учетных документах составляется </a:t>
            </a:r>
            <a:r>
              <a:rPr lang="ru-RU" sz="2400" b="1" dirty="0" smtClean="0">
                <a:solidFill>
                  <a:schemeClr val="tx1"/>
                </a:solidFill>
                <a:latin typeface="Liberation Serif" pitchFamily="18" charset="0"/>
              </a:rPr>
              <a:t>акт о технических ошибках             </a:t>
            </a:r>
            <a:r>
              <a:rPr lang="ru-RU" sz="2400" dirty="0" smtClean="0">
                <a:solidFill>
                  <a:schemeClr val="tx1"/>
                </a:solidFill>
                <a:latin typeface="Liberation Serif" pitchFamily="18" charset="0"/>
              </a:rPr>
              <a:t>в учетные документах.</a:t>
            </a:r>
          </a:p>
        </p:txBody>
      </p:sp>
      <p:pic>
        <p:nvPicPr>
          <p:cNvPr id="12" name="Рисунок 11" descr="д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4365104"/>
            <a:ext cx="19050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637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99592" y="1"/>
            <a:ext cx="8227954" cy="622300"/>
          </a:xfrm>
          <a:solidFill>
            <a:srgbClr val="C00000">
              <a:alpha val="80000"/>
            </a:srgb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Liberation Serif" pitchFamily="18" charset="0"/>
              </a:rPr>
              <a:t>Основания внесения изменений в учетные документы </a:t>
            </a:r>
            <a:endParaRPr lang="ru-RU" sz="2400" b="1" dirty="0">
              <a:latin typeface="Liberation Serif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620688"/>
            <a:ext cx="4176464" cy="59046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200" dirty="0" smtClean="0">
              <a:solidFill>
                <a:schemeClr val="tx1"/>
              </a:solidFill>
              <a:latin typeface="Liberation Serif" pitchFamily="18" charset="0"/>
            </a:endParaRPr>
          </a:p>
          <a:p>
            <a:r>
              <a:rPr lang="ru-RU" sz="2200" dirty="0" smtClean="0">
                <a:solidFill>
                  <a:schemeClr val="tx1"/>
                </a:solidFill>
                <a:latin typeface="Liberation Serif" pitchFamily="18" charset="0"/>
              </a:rPr>
              <a:t>В </a:t>
            </a:r>
            <a:r>
              <a:rPr lang="ru-RU" sz="2200" dirty="0" smtClean="0">
                <a:solidFill>
                  <a:schemeClr val="tx1"/>
                </a:solidFill>
                <a:latin typeface="Liberation Serif" pitchFamily="18" charset="0"/>
              </a:rPr>
              <a:t>случае обнаружении документов (не относящихся к данному фонду,  неучтенных), также составляется </a:t>
            </a:r>
            <a:r>
              <a:rPr lang="ru-RU" sz="2200" b="1" dirty="0" smtClean="0">
                <a:solidFill>
                  <a:schemeClr val="tx1"/>
                </a:solidFill>
                <a:latin typeface="Liberation Serif" pitchFamily="18" charset="0"/>
              </a:rPr>
              <a:t>акт об обнаружении документов </a:t>
            </a:r>
            <a:r>
              <a:rPr lang="ru-RU" sz="2200" dirty="0" smtClean="0">
                <a:solidFill>
                  <a:schemeClr val="tx1"/>
                </a:solidFill>
                <a:latin typeface="Liberation Serif" pitchFamily="18" charset="0"/>
              </a:rPr>
              <a:t>(не относящихся к данному фонду, неучтенных</a:t>
            </a:r>
            <a:r>
              <a:rPr lang="ru-RU" sz="2200" dirty="0" smtClean="0">
                <a:solidFill>
                  <a:schemeClr val="tx1"/>
                </a:solidFill>
                <a:latin typeface="Liberation Serif" pitchFamily="18" charset="0"/>
              </a:rPr>
              <a:t>)</a:t>
            </a:r>
          </a:p>
          <a:p>
            <a:r>
              <a:rPr lang="ru-RU" sz="2200" dirty="0" smtClean="0">
                <a:solidFill>
                  <a:schemeClr val="tx1"/>
                </a:solidFill>
                <a:latin typeface="Liberation Serif" pitchFamily="18" charset="0"/>
              </a:rPr>
              <a:t>Указанные акты подписываются исполнителями и утверждаются руководителями государственного органа или его заместителем, курирующим деятельность </a:t>
            </a:r>
            <a:r>
              <a:rPr lang="ru-RU" sz="2200" dirty="0" smtClean="0">
                <a:latin typeface="Liberation Serif" pitchFamily="18" charset="0"/>
              </a:rPr>
              <a:t>архива</a:t>
            </a:r>
            <a:r>
              <a:rPr lang="ru-RU" sz="2200" dirty="0" smtClean="0">
                <a:latin typeface="Liberation Serif" pitchFamily="18" charset="0"/>
              </a:rPr>
              <a:t> </a:t>
            </a:r>
            <a:endParaRPr lang="ru-RU" sz="2200" dirty="0" smtClean="0">
              <a:latin typeface="Liberation Serif" pitchFamily="18" charset="0"/>
            </a:endParaRPr>
          </a:p>
          <a:p>
            <a:endParaRPr lang="ru-RU" sz="2200" dirty="0" smtClean="0">
              <a:solidFill>
                <a:schemeClr val="tx1"/>
              </a:solidFill>
              <a:latin typeface="Liberation Serif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764704"/>
            <a:ext cx="4248472" cy="56166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32637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99592" y="1"/>
            <a:ext cx="8244408" cy="622300"/>
          </a:xfrm>
          <a:solidFill>
            <a:srgbClr val="C00000">
              <a:alpha val="80000"/>
            </a:srgb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latin typeface="Liberation Serif" pitchFamily="18" charset="0"/>
              </a:rPr>
              <a:t>Основания внесения изменений в учетные документы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620688"/>
            <a:ext cx="4104456" cy="59766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692696"/>
            <a:ext cx="4464496" cy="6165304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600" dirty="0" smtClean="0"/>
              <a:t> </a:t>
            </a:r>
            <a:r>
              <a:rPr lang="ru-RU" dirty="0" smtClean="0">
                <a:latin typeface="Liberation Serif" pitchFamily="18" charset="0"/>
              </a:rPr>
              <a:t>Если проверкой наличия и состояния документов установлено отсутствие дел и документов, организуется их розыск.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Liberation Serif" pitchFamily="18" charset="0"/>
              </a:rPr>
              <a:t>Розыск архивных документов, не обнаруженных в ходе проверки, организуется с </a:t>
            </a:r>
            <a:r>
              <a:rPr lang="ru-RU" sz="1900" dirty="0" smtClean="0">
                <a:latin typeface="Liberation Serif" pitchFamily="18" charset="0"/>
              </a:rPr>
              <a:t>момента</a:t>
            </a:r>
            <a:r>
              <a:rPr lang="ru-RU" dirty="0" smtClean="0">
                <a:latin typeface="Liberation Serif" pitchFamily="18" charset="0"/>
              </a:rPr>
              <a:t> выявления отсутствия и проводится в течение одного года.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Liberation Serif" pitchFamily="18" charset="0"/>
              </a:rPr>
              <a:t>На дела, не обнаруженные в ходе проверки наличия и состояния документов, составляется </a:t>
            </a:r>
            <a:r>
              <a:rPr lang="ru-RU" b="1" dirty="0" smtClean="0">
                <a:latin typeface="Liberation Serif" pitchFamily="18" charset="0"/>
              </a:rPr>
              <a:t>акт об утрате документов</a:t>
            </a:r>
            <a:r>
              <a:rPr lang="ru-RU" dirty="0" smtClean="0">
                <a:latin typeface="Liberation Serif" pitchFamily="18" charset="0"/>
              </a:rPr>
              <a:t>, который рассматривается экспертной комиссией государственного органа и утверждается руководителем государственного органа или его заместителем.</a:t>
            </a:r>
          </a:p>
          <a:p>
            <a:pPr algn="just">
              <a:buNone/>
            </a:pPr>
            <a:endParaRPr lang="ru-RU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8640"/>
            <a:ext cx="2438400" cy="1828800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7668344" cy="836711"/>
          </a:xfrm>
          <a:solidFill>
            <a:srgbClr val="C00000">
              <a:alpha val="80000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Liberation Serif" pitchFamily="18" charset="0"/>
              </a:rPr>
              <a:t>Основания внесения изменений в учетные документы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988840"/>
            <a:ext cx="8676456" cy="424847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just">
              <a:buNone/>
            </a:pPr>
            <a:endParaRPr lang="ru-RU" sz="1500" dirty="0" smtClean="0"/>
          </a:p>
          <a:p>
            <a:pPr>
              <a:buFont typeface="Wingdings" pitchFamily="2" charset="2"/>
              <a:buChar char="§"/>
            </a:pPr>
            <a:r>
              <a:rPr lang="ru-RU" sz="2600" dirty="0" smtClean="0">
                <a:latin typeface="Liberation Serif" pitchFamily="18" charset="0"/>
              </a:rPr>
              <a:t>К акту прилагается </a:t>
            </a:r>
            <a:r>
              <a:rPr lang="ru-RU" sz="2600" b="1" dirty="0" smtClean="0">
                <a:latin typeface="Liberation Serif" pitchFamily="18" charset="0"/>
              </a:rPr>
              <a:t>справка о проведении розыска</a:t>
            </a:r>
            <a:r>
              <a:rPr lang="ru-RU" sz="2600" dirty="0" smtClean="0">
                <a:latin typeface="Liberation Serif" pitchFamily="18" charset="0"/>
              </a:rPr>
              <a:t>, подготовленная и написанная лицом, проводившем проверку. </a:t>
            </a:r>
          </a:p>
          <a:p>
            <a:pPr>
              <a:buFont typeface="Wingdings" pitchFamily="2" charset="2"/>
              <a:buChar char="§"/>
            </a:pPr>
            <a:r>
              <a:rPr lang="ru-RU" sz="2600" b="1" dirty="0" smtClean="0">
                <a:latin typeface="Liberation Serif" pitchFamily="18" charset="0"/>
              </a:rPr>
              <a:t>Акт об утрате документов </a:t>
            </a:r>
            <a:r>
              <a:rPr lang="ru-RU" sz="2600" dirty="0" smtClean="0">
                <a:latin typeface="Liberation Serif" pitchFamily="18" charset="0"/>
              </a:rPr>
              <a:t>представляется в соответствующий государственный архив или уполномоченный орган исполнительной власти субъекта Российской Федерации в сфере архивного дела для принятия решения о снятии утраченных дел  учета </a:t>
            </a:r>
            <a:endParaRPr lang="ru-RU" sz="2600" dirty="0">
              <a:latin typeface="Liberation Serif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"/>
            <a:ext cx="8100392" cy="622300"/>
          </a:xfrm>
        </p:spPr>
        <p:txBody>
          <a:bodyPr/>
          <a:lstStyle/>
          <a:p>
            <a:pPr algn="ctr"/>
            <a:r>
              <a:rPr lang="ru-RU" b="1" dirty="0" smtClean="0">
                <a:latin typeface="Liberation Serif" pitchFamily="18" charset="0"/>
              </a:rPr>
              <a:t>ДЕЛО ФОНДА</a:t>
            </a:r>
            <a:endParaRPr lang="ru-RU" b="1" dirty="0">
              <a:latin typeface="Liberation Serif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2302"/>
            <a:ext cx="8676455" cy="623569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buNone/>
            </a:pPr>
            <a:endParaRPr lang="ru-RU" sz="2400" dirty="0" smtClean="0"/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Liberation Serif" pitchFamily="18" charset="0"/>
              </a:rPr>
              <a:t>Все </a:t>
            </a:r>
            <a:r>
              <a:rPr lang="ru-RU" sz="2400" dirty="0">
                <a:latin typeface="Liberation Serif" pitchFamily="18" charset="0"/>
              </a:rPr>
              <a:t>акты, документирующие результаты архивных работ, включаются в </a:t>
            </a:r>
            <a:r>
              <a:rPr lang="ru-RU" sz="2400" b="1" dirty="0">
                <a:latin typeface="Liberation Serif" pitchFamily="18" charset="0"/>
              </a:rPr>
              <a:t>дело фонда</a:t>
            </a:r>
            <a:r>
              <a:rPr lang="ru-RU" sz="2400" dirty="0">
                <a:latin typeface="Liberation Serif" pitchFamily="18" charset="0"/>
              </a:rPr>
              <a:t>, которое заводится на каждый фонд, находящийся на хранении в </a:t>
            </a:r>
            <a:r>
              <a:rPr lang="ru-RU" sz="2400" dirty="0" smtClean="0">
                <a:latin typeface="Liberation Serif" pitchFamily="18" charset="0"/>
              </a:rPr>
              <a:t>архиве государственного органа.</a:t>
            </a:r>
            <a:endParaRPr lang="ru-RU" sz="2400" dirty="0">
              <a:latin typeface="Liberation Serif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latin typeface="Liberation Serif" pitchFamily="18" charset="0"/>
              </a:rPr>
              <a:t>Дело фонда</a:t>
            </a:r>
            <a:r>
              <a:rPr lang="ru-RU" sz="2400" dirty="0" smtClean="0">
                <a:latin typeface="Liberation Serif" pitchFamily="18" charset="0"/>
              </a:rPr>
              <a:t>, наряду с документами, отражающими историю фонда и </a:t>
            </a:r>
            <a:r>
              <a:rPr lang="ru-RU" sz="2400" dirty="0" err="1" smtClean="0">
                <a:latin typeface="Liberation Serif" pitchFamily="18" charset="0"/>
              </a:rPr>
              <a:t>фондообразователя</a:t>
            </a:r>
            <a:r>
              <a:rPr lang="ru-RU" sz="2400" dirty="0" smtClean="0">
                <a:latin typeface="Liberation Serif" pitchFamily="18" charset="0"/>
              </a:rPr>
              <a:t>, включает учетные документы, характеризующие изменения фонда.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арх.ф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4365104"/>
            <a:ext cx="3312368" cy="2304256"/>
          </a:xfrm>
          <a:prstGeom prst="rect">
            <a:avLst/>
          </a:prstGeom>
        </p:spPr>
      </p:pic>
      <p:pic>
        <p:nvPicPr>
          <p:cNvPr id="5" name="Рисунок 4" descr="afc6e0d836bfb8f1ec0e2ee8e34d160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4653136"/>
            <a:ext cx="3266728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820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"/>
            <a:ext cx="7740352" cy="622300"/>
          </a:xfrm>
        </p:spPr>
        <p:txBody>
          <a:bodyPr/>
          <a:lstStyle/>
          <a:p>
            <a:pPr algn="ctr"/>
            <a:r>
              <a:rPr lang="ru-RU" b="1" dirty="0" smtClean="0">
                <a:latin typeface="Liberation Serif" pitchFamily="18" charset="0"/>
              </a:rPr>
              <a:t>ВЫВОДЫ</a:t>
            </a:r>
            <a:endParaRPr lang="ru-RU" b="1" dirty="0">
              <a:latin typeface="Liberation Serif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622302"/>
            <a:ext cx="8172399" cy="623569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ru-RU" sz="2800" dirty="0">
                <a:latin typeface="Liberation Serif" pitchFamily="18" charset="0"/>
              </a:rPr>
              <a:t>Организация учета документов архива </a:t>
            </a:r>
            <a:r>
              <a:rPr lang="ru-RU" sz="2800" dirty="0" smtClean="0">
                <a:latin typeface="Liberation Serif" pitchFamily="18" charset="0"/>
              </a:rPr>
              <a:t>                государственного органа (в соответствии с нормами по архивному </a:t>
            </a:r>
            <a:r>
              <a:rPr lang="ru-RU" sz="2800" dirty="0" err="1" smtClean="0">
                <a:latin typeface="Liberation Serif" pitchFamily="18" charset="0"/>
              </a:rPr>
              <a:t>храненинию</a:t>
            </a:r>
            <a:r>
              <a:rPr lang="ru-RU" sz="2800" dirty="0" smtClean="0">
                <a:latin typeface="Liberation Serif" pitchFamily="18" charset="0"/>
              </a:rPr>
              <a:t> </a:t>
            </a:r>
            <a:r>
              <a:rPr lang="ru-RU" sz="2800" dirty="0">
                <a:latin typeface="Liberation Serif" pitchFamily="18" charset="0"/>
              </a:rPr>
              <a:t>документов) направлена на установление или уточнение точного состава архивных дел и их количества. Во время учета каждая единица хранения отмечается в специальных учетных документах. </a:t>
            </a:r>
            <a:endParaRPr lang="ru-RU" sz="2800" dirty="0" smtClean="0">
              <a:latin typeface="Liberation Serif" pitchFamily="18" charset="0"/>
            </a:endParaRPr>
          </a:p>
          <a:p>
            <a:r>
              <a:rPr lang="ru-RU" sz="2800" b="1" dirty="0" smtClean="0">
                <a:latin typeface="Liberation Serif" pitchFamily="18" charset="0"/>
              </a:rPr>
              <a:t>Учет </a:t>
            </a:r>
            <a:r>
              <a:rPr lang="ru-RU" sz="2800" b="1" dirty="0">
                <a:latin typeface="Liberation Serif" pitchFamily="18" charset="0"/>
              </a:rPr>
              <a:t>архивных документов должен быть зафиксирован</a:t>
            </a:r>
          </a:p>
          <a:p>
            <a:pPr marL="0" indent="0">
              <a:buNone/>
            </a:pPr>
            <a:r>
              <a:rPr lang="ru-RU" sz="2800" dirty="0" smtClean="0">
                <a:latin typeface="Liberation Serif" pitchFamily="18" charset="0"/>
              </a:rPr>
              <a:t>  Любое</a:t>
            </a:r>
            <a:r>
              <a:rPr lang="ru-RU" sz="2800" dirty="0">
                <a:latin typeface="Liberation Serif" pitchFamily="18" charset="0"/>
              </a:rPr>
              <a:t>, даже самое незначительное изменение, </a:t>
            </a:r>
            <a:r>
              <a:rPr lang="ru-RU" sz="2800" dirty="0" smtClean="0">
                <a:latin typeface="Liberation Serif" pitchFamily="18" charset="0"/>
              </a:rPr>
              <a:t> должно </a:t>
            </a:r>
            <a:r>
              <a:rPr lang="ru-RU" sz="2800" dirty="0">
                <a:latin typeface="Liberation Serif" pitchFamily="18" charset="0"/>
              </a:rPr>
              <a:t>сопровождаться записью в соответствующем акте.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7350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460432" cy="836711"/>
          </a:xfrm>
          <a:solidFill>
            <a:srgbClr val="C00000">
              <a:alpha val="80000"/>
            </a:srgb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Liberation Serif" pitchFamily="18" charset="0"/>
              </a:rPr>
              <a:t>ОСНОВНЫЕ ЕДИНИЦЫ УЧЕТА                       пункт 4.34  Правил</a:t>
            </a:r>
            <a:endParaRPr lang="ru-RU" b="1" dirty="0">
              <a:latin typeface="Liberation Serif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08720"/>
            <a:ext cx="8532439" cy="5949280"/>
          </a:xfrm>
          <a:solidFill>
            <a:schemeClr val="bg1">
              <a:lumMod val="95000"/>
            </a:schemeClr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ru-RU" sz="4800" dirty="0" smtClean="0"/>
          </a:p>
          <a:p>
            <a:pPr marL="0" indent="0" algn="ctr">
              <a:buNone/>
            </a:pPr>
            <a:r>
              <a:rPr lang="ru-RU" sz="4800" b="1" dirty="0" smtClean="0">
                <a:latin typeface="Liberation Serif" pitchFamily="18" charset="0"/>
              </a:rPr>
              <a:t>Основными </a:t>
            </a:r>
            <a:r>
              <a:rPr lang="ru-RU" sz="4800" b="1" dirty="0">
                <a:latin typeface="Liberation Serif" pitchFamily="18" charset="0"/>
              </a:rPr>
              <a:t>единицами учета </a:t>
            </a:r>
            <a:endParaRPr lang="ru-RU" sz="4800" b="1" dirty="0" smtClean="0">
              <a:latin typeface="Liberation Serif" pitchFamily="18" charset="0"/>
            </a:endParaRPr>
          </a:p>
          <a:p>
            <a:pPr marL="0" indent="0" algn="ctr">
              <a:buNone/>
            </a:pPr>
            <a:r>
              <a:rPr lang="ru-RU" sz="4400" dirty="0" smtClean="0">
                <a:latin typeface="Liberation Serif" pitchFamily="18" charset="0"/>
              </a:rPr>
              <a:t>архивных </a:t>
            </a:r>
            <a:r>
              <a:rPr lang="ru-RU" sz="4400" dirty="0">
                <a:latin typeface="Liberation Serif" pitchFamily="18" charset="0"/>
              </a:rPr>
              <a:t>документов являются</a:t>
            </a:r>
            <a:r>
              <a:rPr lang="ru-RU" sz="4400" dirty="0" smtClean="0">
                <a:latin typeface="Liberation Serif" pitchFamily="18" charset="0"/>
              </a:rPr>
              <a:t>:</a:t>
            </a:r>
          </a:p>
          <a:p>
            <a:pPr marL="0" indent="0" algn="ctr">
              <a:buNone/>
            </a:pPr>
            <a:endParaRPr lang="ru-RU" sz="4400" dirty="0">
              <a:latin typeface="Liberation Serif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4800" b="1" dirty="0">
                <a:latin typeface="Liberation Serif" pitchFamily="18" charset="0"/>
              </a:rPr>
              <a:t>архивный фонд;</a:t>
            </a:r>
          </a:p>
          <a:p>
            <a:pPr>
              <a:buFont typeface="Wingdings" pitchFamily="2" charset="2"/>
              <a:buChar char="§"/>
            </a:pPr>
            <a:r>
              <a:rPr lang="ru-RU" sz="4800" b="1" dirty="0">
                <a:latin typeface="Liberation Serif" pitchFamily="18" charset="0"/>
              </a:rPr>
              <a:t>единица хранения </a:t>
            </a:r>
            <a:r>
              <a:rPr lang="ru-RU" sz="4800" b="1" dirty="0" smtClean="0">
                <a:latin typeface="Liberation Serif" pitchFamily="18" charset="0"/>
              </a:rPr>
              <a:t>– </a:t>
            </a:r>
          </a:p>
          <a:p>
            <a:pPr>
              <a:buFont typeface="Wingdings" pitchFamily="2" charset="2"/>
              <a:buChar char="§"/>
            </a:pPr>
            <a:r>
              <a:rPr lang="ru-RU" sz="4800" b="1" dirty="0" smtClean="0">
                <a:latin typeface="Liberation Serif" pitchFamily="18" charset="0"/>
              </a:rPr>
              <a:t>дело</a:t>
            </a:r>
            <a:r>
              <a:rPr lang="ru-RU" sz="4800" b="1" dirty="0">
                <a:latin typeface="Liberation Serif" pitchFamily="18" charset="0"/>
              </a:rPr>
              <a:t>, электронное дело </a:t>
            </a:r>
            <a:endParaRPr lang="ru-RU" sz="4800" b="1" dirty="0" smtClean="0">
              <a:latin typeface="Liberation Serif" pitchFamily="18" charset="0"/>
            </a:endParaRPr>
          </a:p>
          <a:p>
            <a:pPr>
              <a:buNone/>
            </a:pPr>
            <a:endParaRPr lang="ru-RU" sz="4800" dirty="0"/>
          </a:p>
        </p:txBody>
      </p:sp>
      <p:pic>
        <p:nvPicPr>
          <p:cNvPr id="4" name="Рисунок 3" descr="е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3501008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209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"/>
            <a:ext cx="8316416" cy="622300"/>
          </a:xfrm>
          <a:solidFill>
            <a:srgbClr val="C00000">
              <a:alpha val="80000"/>
            </a:srgbClr>
          </a:solidFill>
        </p:spPr>
        <p:txBody>
          <a:bodyPr/>
          <a:lstStyle/>
          <a:p>
            <a:pPr algn="ctr"/>
            <a:r>
              <a:rPr lang="ru-RU" dirty="0" smtClean="0"/>
              <a:t>Пункт 3.5. Правил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22302"/>
            <a:ext cx="8316415" cy="6235698"/>
          </a:xfrm>
          <a:solidFill>
            <a:schemeClr val="bg1">
              <a:lumMod val="95000"/>
            </a:schemeClr>
          </a:solidFill>
        </p:spPr>
        <p:txBody>
          <a:bodyPr>
            <a:normAutofit fontScale="92500"/>
          </a:bodyPr>
          <a:lstStyle/>
          <a:p>
            <a:endParaRPr lang="ru-RU" sz="3600" dirty="0" smtClean="0"/>
          </a:p>
          <a:p>
            <a:r>
              <a:rPr lang="ru-RU" sz="3600" dirty="0" smtClean="0">
                <a:latin typeface="Liberation Serif" pitchFamily="18" charset="0"/>
              </a:rPr>
              <a:t>3.5</a:t>
            </a:r>
            <a:r>
              <a:rPr lang="ru-RU" sz="3600" dirty="0">
                <a:latin typeface="Liberation Serif" pitchFamily="18" charset="0"/>
              </a:rPr>
              <a:t>. В архиве </a:t>
            </a:r>
            <a:r>
              <a:rPr lang="ru-RU" sz="3600" dirty="0" smtClean="0">
                <a:latin typeface="Liberation Serif" pitchFamily="18" charset="0"/>
              </a:rPr>
              <a:t>государственного органа ведутся </a:t>
            </a:r>
            <a:r>
              <a:rPr lang="ru-RU" sz="3600" b="1" dirty="0">
                <a:latin typeface="Liberation Serif" pitchFamily="18" charset="0"/>
              </a:rPr>
              <a:t>основные (обязательные)</a:t>
            </a:r>
            <a:r>
              <a:rPr lang="ru-RU" sz="3600" dirty="0">
                <a:latin typeface="Liberation Serif" pitchFamily="18" charset="0"/>
              </a:rPr>
              <a:t> и вспомогательные учетные документы. Состав и формы </a:t>
            </a:r>
            <a:r>
              <a:rPr lang="ru-RU" sz="3600" b="1" dirty="0">
                <a:latin typeface="Liberation Serif" pitchFamily="18" charset="0"/>
              </a:rPr>
              <a:t>основных учетных документов</a:t>
            </a:r>
            <a:r>
              <a:rPr lang="ru-RU" sz="3600" dirty="0">
                <a:latin typeface="Liberation Serif" pitchFamily="18" charset="0"/>
              </a:rPr>
              <a:t> определяются в соответствии с настоящими Правилами. </a:t>
            </a:r>
            <a:endParaRPr lang="ru-RU" sz="3600" dirty="0" smtClean="0">
              <a:latin typeface="Liberation Serif" pitchFamily="18" charset="0"/>
            </a:endParaRPr>
          </a:p>
          <a:p>
            <a:r>
              <a:rPr lang="ru-RU" sz="3600" dirty="0" smtClean="0">
                <a:latin typeface="Liberation Serif" pitchFamily="18" charset="0"/>
              </a:rPr>
              <a:t>Состав </a:t>
            </a:r>
            <a:r>
              <a:rPr lang="ru-RU" sz="3600" dirty="0">
                <a:latin typeface="Liberation Serif" pitchFamily="18" charset="0"/>
              </a:rPr>
              <a:t>и формы вспомогательных учетных документов определяются архивом </a:t>
            </a:r>
            <a:r>
              <a:rPr lang="ru-RU" sz="3600" dirty="0" smtClean="0">
                <a:latin typeface="Liberation Serif" pitchFamily="18" charset="0"/>
              </a:rPr>
              <a:t>государственного органа самостоятельно</a:t>
            </a:r>
            <a:r>
              <a:rPr lang="ru-RU" sz="3600" dirty="0">
                <a:latin typeface="Liberation Serif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8747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22302"/>
            <a:ext cx="8388423" cy="6235698"/>
          </a:xfrm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endParaRPr lang="ru-RU" sz="2800" dirty="0" smtClean="0"/>
          </a:p>
          <a:p>
            <a:pPr marL="0" indent="0" algn="ctr">
              <a:buNone/>
            </a:pPr>
            <a:endParaRPr lang="ru-RU" sz="3200" dirty="0">
              <a:latin typeface="Liberation Serif" pitchFamily="18" charset="0"/>
            </a:endParaRPr>
          </a:p>
          <a:p>
            <a:r>
              <a:rPr lang="ru-RU" sz="3600" b="1" dirty="0">
                <a:latin typeface="Liberation Serif" pitchFamily="18" charset="0"/>
              </a:rPr>
              <a:t>книга учета поступления и выбытия дел, </a:t>
            </a:r>
            <a:r>
              <a:rPr lang="ru-RU" sz="3600" b="1" dirty="0" smtClean="0">
                <a:latin typeface="Liberation Serif" pitchFamily="18" charset="0"/>
              </a:rPr>
              <a:t>документов;</a:t>
            </a:r>
            <a:endParaRPr lang="ru-RU" sz="3600" b="1" dirty="0">
              <a:latin typeface="Liberation Serif" pitchFamily="18" charset="0"/>
            </a:endParaRPr>
          </a:p>
          <a:p>
            <a:r>
              <a:rPr lang="ru-RU" sz="3600" b="1" dirty="0">
                <a:latin typeface="Liberation Serif" pitchFamily="18" charset="0"/>
              </a:rPr>
              <a:t>список </a:t>
            </a:r>
            <a:r>
              <a:rPr lang="ru-RU" sz="3600" b="1" dirty="0" smtClean="0">
                <a:latin typeface="Liberation Serif" pitchFamily="18" charset="0"/>
              </a:rPr>
              <a:t>фондов;</a:t>
            </a:r>
            <a:endParaRPr lang="ru-RU" sz="3600" b="1" dirty="0">
              <a:latin typeface="Liberation Serif" pitchFamily="18" charset="0"/>
            </a:endParaRPr>
          </a:p>
          <a:p>
            <a:r>
              <a:rPr lang="ru-RU" sz="3600" b="1" dirty="0">
                <a:latin typeface="Liberation Serif" pitchFamily="18" charset="0"/>
              </a:rPr>
              <a:t>лист </a:t>
            </a:r>
            <a:r>
              <a:rPr lang="ru-RU" sz="3600" b="1" dirty="0" smtClean="0">
                <a:latin typeface="Liberation Serif" pitchFamily="18" charset="0"/>
              </a:rPr>
              <a:t>фонда;</a:t>
            </a:r>
            <a:endParaRPr lang="ru-RU" sz="3600" b="1" dirty="0">
              <a:latin typeface="Liberation Serif" pitchFamily="18" charset="0"/>
            </a:endParaRPr>
          </a:p>
          <a:p>
            <a:r>
              <a:rPr lang="ru-RU" sz="3600" b="1" dirty="0">
                <a:latin typeface="Liberation Serif" pitchFamily="18" charset="0"/>
              </a:rPr>
              <a:t>опись дел, </a:t>
            </a:r>
            <a:r>
              <a:rPr lang="ru-RU" sz="3600" b="1" dirty="0" smtClean="0">
                <a:latin typeface="Liberation Serif" pitchFamily="18" charset="0"/>
              </a:rPr>
              <a:t>документов;</a:t>
            </a:r>
            <a:endParaRPr lang="ru-RU" sz="3600" b="1" dirty="0">
              <a:latin typeface="Liberation Serif" pitchFamily="18" charset="0"/>
            </a:endParaRPr>
          </a:p>
          <a:p>
            <a:r>
              <a:rPr lang="ru-RU" sz="3600" b="1" dirty="0">
                <a:latin typeface="Liberation Serif" pitchFamily="18" charset="0"/>
              </a:rPr>
              <a:t>реестр </a:t>
            </a:r>
            <a:r>
              <a:rPr lang="ru-RU" sz="3600" b="1" dirty="0" smtClean="0">
                <a:latin typeface="Liberation Serif" pitchFamily="18" charset="0"/>
              </a:rPr>
              <a:t>описей.</a:t>
            </a:r>
            <a:endParaRPr lang="ru-RU" sz="3600" b="1" dirty="0">
              <a:latin typeface="Liberation Serif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388424" cy="908719"/>
          </a:xfrm>
          <a:solidFill>
            <a:srgbClr val="C00000">
              <a:alpha val="80000"/>
            </a:srgb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Liberation Serif" pitchFamily="18" charset="0"/>
              </a:rPr>
              <a:t>C</a:t>
            </a:r>
            <a:r>
              <a:rPr lang="ru-RU" b="1" dirty="0" err="1" smtClean="0">
                <a:latin typeface="Liberation Serif" pitchFamily="18" charset="0"/>
              </a:rPr>
              <a:t>остав</a:t>
            </a:r>
            <a:r>
              <a:rPr lang="ru-RU" b="1" dirty="0" smtClean="0">
                <a:latin typeface="Liberation Serif" pitchFamily="18" charset="0"/>
              </a:rPr>
              <a:t> основных (обязательных) учетных документов Пункт 3.6. Правил</a:t>
            </a:r>
            <a:endParaRPr lang="ru-RU" b="1" dirty="0"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644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460432" cy="692695"/>
          </a:xfrm>
          <a:solidFill>
            <a:srgbClr val="C00000">
              <a:alpha val="80000"/>
            </a:srgbClr>
          </a:solidFill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Liberation Serif" pitchFamily="18" charset="0"/>
              </a:rPr>
              <a:t>Книга учета поступления и выбытия дел, документов</a:t>
            </a:r>
            <a:endParaRPr lang="ru-RU" sz="2800" b="1" dirty="0">
              <a:latin typeface="Liberation Serif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692696"/>
            <a:ext cx="8244407" cy="6165304"/>
          </a:xfrm>
          <a:solidFill>
            <a:schemeClr val="bg1">
              <a:lumMod val="9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ru-RU" dirty="0"/>
              <a:t>Приложение </a:t>
            </a:r>
            <a:r>
              <a:rPr lang="ru-RU" dirty="0" smtClean="0"/>
              <a:t>№ 11 к </a:t>
            </a:r>
            <a:r>
              <a:rPr lang="ru-RU" dirty="0" err="1">
                <a:hlinkClick r:id="" action="ppaction://hlinkfile" tooltip="Ссылка на текущий документ"/>
              </a:rPr>
              <a:t>пп</a:t>
            </a:r>
            <a:r>
              <a:rPr lang="ru-RU" dirty="0">
                <a:hlinkClick r:id="" action="ppaction://hlinkfile" tooltip="Ссылка на текущий документ"/>
              </a:rPr>
              <a:t>. 3.6</a:t>
            </a:r>
            <a:r>
              <a:rPr lang="ru-RU" dirty="0"/>
              <a:t>, </a:t>
            </a:r>
            <a:r>
              <a:rPr lang="ru-RU" dirty="0">
                <a:hlinkClick r:id="" action="ppaction://hlinkfile" tooltip="Ссылка на текущий документ"/>
              </a:rPr>
              <a:t>3.15</a:t>
            </a:r>
            <a:r>
              <a:rPr lang="ru-RU" dirty="0"/>
              <a:t> Правил</a:t>
            </a:r>
          </a:p>
          <a:p>
            <a:pPr marL="0" indent="0" algn="r">
              <a:buNone/>
            </a:pPr>
            <a:r>
              <a:rPr lang="ru-RU" dirty="0"/>
              <a:t> 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dirty="0" smtClean="0"/>
              <a:t>___________________________________________________________________</a:t>
            </a:r>
            <a:endParaRPr lang="ru-RU" dirty="0"/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/>
              <a:t>                     </a:t>
            </a:r>
            <a:r>
              <a:rPr lang="ru-RU" dirty="0" smtClean="0"/>
              <a:t>(</a:t>
            </a:r>
            <a:r>
              <a:rPr lang="ru-RU" dirty="0"/>
              <a:t>наименование организации)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dirty="0" smtClean="0"/>
              <a:t>____________________________________________________________________</a:t>
            </a:r>
            <a:endParaRPr lang="ru-RU" dirty="0"/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/>
              <a:t>                       (название архива организации</a:t>
            </a:r>
            <a:r>
              <a:rPr lang="ru-RU" dirty="0" smtClean="0"/>
              <a:t>)</a:t>
            </a:r>
          </a:p>
          <a:p>
            <a:pPr marL="0" indent="0" algn="ctr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  <a:r>
              <a:rPr lang="ru-RU" b="1" dirty="0" smtClean="0"/>
              <a:t>                                                                   </a:t>
            </a:r>
          </a:p>
          <a:p>
            <a:pPr marL="0" indent="0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b="1" dirty="0" smtClean="0"/>
              <a:t> </a:t>
            </a:r>
            <a:r>
              <a:rPr lang="ru-RU" sz="2000" b="1" dirty="0" smtClean="0"/>
              <a:t>КНИГА</a:t>
            </a:r>
            <a:endParaRPr lang="ru-RU" sz="2000" b="1" dirty="0"/>
          </a:p>
          <a:p>
            <a:pPr marL="0" indent="0">
              <a:buNone/>
            </a:pPr>
            <a:r>
              <a:rPr lang="ru-RU" sz="2000" b="1" dirty="0" smtClean="0"/>
              <a:t>                           </a:t>
            </a:r>
            <a:r>
              <a:rPr lang="ru-RU" sz="2000" b="1" dirty="0"/>
              <a:t>учета поступления и выбытия дел, документов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                Том № _____________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                              Начат </a:t>
            </a:r>
            <a:r>
              <a:rPr lang="ru-RU" dirty="0"/>
              <a:t>______________</a:t>
            </a:r>
          </a:p>
          <a:p>
            <a:pPr marL="0" indent="0">
              <a:buNone/>
            </a:pPr>
            <a:r>
              <a:rPr lang="ru-RU" dirty="0"/>
              <a:t> </a:t>
            </a:r>
            <a:r>
              <a:rPr lang="ru-RU" dirty="0" smtClean="0"/>
              <a:t>                                                          Окончен ____________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dirty="0" smtClean="0"/>
              <a:t>Формат А3 (297 х 420 мм)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4653136"/>
            <a:ext cx="6228184" cy="22048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Liberation Serif" pitchFamily="18" charset="0"/>
              </a:rPr>
              <a:t>В книгу учета поступления и выбытия дел, документов последовательно вносятся все первичные и повторные поступления (выбытия) дел, документов. </a:t>
            </a:r>
            <a:endParaRPr lang="en-US" dirty="0" smtClean="0">
              <a:solidFill>
                <a:schemeClr val="tx1"/>
              </a:solidFill>
              <a:latin typeface="Liberation Serif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Liberation Serif" pitchFamily="18" charset="0"/>
              </a:rPr>
              <a:t>Каждое поступление (выбытие) в пределах отчетного года получает порядковый номер в валовой последовательности.</a:t>
            </a:r>
          </a:p>
          <a:p>
            <a:r>
              <a:rPr lang="ru-RU" b="1" i="1" dirty="0" smtClean="0">
                <a:solidFill>
                  <a:schemeClr val="tx1"/>
                </a:solidFill>
                <a:latin typeface="Liberation Serif" pitchFamily="18" charset="0"/>
              </a:rPr>
              <a:t>Ежегодно на 1 января подводится итог количества поступивших и выбывших за год дел, документов.</a:t>
            </a:r>
            <a:endParaRPr lang="ru-RU" b="1" i="1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704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460432" cy="764703"/>
          </a:xfrm>
          <a:solidFill>
            <a:srgbClr val="C00000">
              <a:alpha val="80000"/>
            </a:srgb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Liberation Serif" pitchFamily="18" charset="0"/>
              </a:rPr>
              <a:t>Книга учета поступления и выбытия дел, документов</a:t>
            </a:r>
            <a:endParaRPr lang="ru-RU" b="1" dirty="0">
              <a:latin typeface="Liberation Serif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764704"/>
            <a:ext cx="8460432" cy="58326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72423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"/>
            <a:ext cx="8388424" cy="622300"/>
          </a:xfrm>
          <a:solidFill>
            <a:srgbClr val="C00000">
              <a:alpha val="80000"/>
            </a:srgbClr>
          </a:solidFill>
        </p:spPr>
        <p:txBody>
          <a:bodyPr>
            <a:noAutofit/>
          </a:bodyPr>
          <a:lstStyle/>
          <a:p>
            <a:pPr algn="ctr"/>
            <a:r>
              <a:rPr lang="ru-RU" sz="2900" b="1" dirty="0" smtClean="0">
                <a:latin typeface="Liberation Serif" pitchFamily="18" charset="0"/>
              </a:rPr>
              <a:t>Список фондов</a:t>
            </a:r>
            <a:endParaRPr lang="ru-RU" sz="2900" b="1" dirty="0">
              <a:latin typeface="Liberation Serif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9464" y="622301"/>
            <a:ext cx="4824536" cy="6235699"/>
          </a:xfr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539552" y="620688"/>
            <a:ext cx="4608512" cy="62373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Liberation Serif" pitchFamily="18" charset="0"/>
              </a:rPr>
              <a:t>Список фондов ведется в архиве государственного органа, хранящем документы более одного фонда.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Liberation Serif" pitchFamily="18" charset="0"/>
              </a:rPr>
              <a:t>В список фондов архивный фонд записывается только один раз, при первом поступлении в архив государственного органа. </a:t>
            </a:r>
            <a:endParaRPr lang="en-US" dirty="0" smtClean="0">
              <a:solidFill>
                <a:schemeClr val="tx1"/>
              </a:solidFill>
              <a:latin typeface="Liberation Serif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Liberation Serif" pitchFamily="18" charset="0"/>
              </a:rPr>
              <a:t>По списку фондов в валовом порядке ему присваивается учетный номер, который сохраняется за ним во всех учетных документах.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Liberation Serif" pitchFamily="18" charset="0"/>
              </a:rPr>
              <a:t>Ежегодно на 1 января к списку фондов составляется итоговая запись о количестве архивных фондов, поступивших и выбывших в течение года, и общем количестве архивных фондов, находящихся на хранении в архиве.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Liberation Serif" pitchFamily="18" charset="0"/>
              </a:rPr>
              <a:t>Список фондов заключается в твердую обложку, листы нумеруются, составляется лист-заверитель.</a:t>
            </a:r>
          </a:p>
          <a:p>
            <a:endParaRPr lang="ru-RU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127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8064896" cy="622300"/>
          </a:xfrm>
          <a:solidFill>
            <a:srgbClr val="C00000">
              <a:alpha val="80000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Liberation Serif" pitchFamily="18" charset="0"/>
              </a:rPr>
              <a:t>Лист фонда</a:t>
            </a:r>
            <a:endParaRPr lang="ru-RU" b="1" dirty="0">
              <a:latin typeface="Liberation Serif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622301"/>
            <a:ext cx="4392488" cy="6235699"/>
          </a:xfrm>
          <a:ln>
            <a:solidFill>
              <a:schemeClr val="tx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4788024" y="692696"/>
            <a:ext cx="4211960" cy="61653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1"/>
                </a:solidFill>
                <a:latin typeface="Liberation Serif" pitchFamily="18" charset="0"/>
              </a:rPr>
              <a:t>Лист фонда </a:t>
            </a:r>
            <a:r>
              <a:rPr lang="ru-RU" dirty="0" smtClean="0">
                <a:solidFill>
                  <a:schemeClr val="tx1"/>
                </a:solidFill>
                <a:latin typeface="Liberation Serif" pitchFamily="18" charset="0"/>
              </a:rPr>
              <a:t>составляется на каждый архивный фонд. В нем учитываются все описи дел, документов фонда.</a:t>
            </a:r>
          </a:p>
          <a:p>
            <a:pPr marL="180000"/>
            <a:endParaRPr lang="ru-RU" dirty="0" smtClean="0">
              <a:solidFill>
                <a:schemeClr val="tx1"/>
              </a:solidFill>
              <a:latin typeface="Liberation Serif" pitchFamily="18" charset="0"/>
            </a:endParaRPr>
          </a:p>
          <a:p>
            <a:pPr marL="180000"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1"/>
                </a:solidFill>
                <a:latin typeface="Liberation Serif" pitchFamily="18" charset="0"/>
              </a:rPr>
              <a:t>Лист фонда </a:t>
            </a:r>
            <a:r>
              <a:rPr lang="ru-RU" dirty="0" smtClean="0">
                <a:solidFill>
                  <a:schemeClr val="tx1"/>
                </a:solidFill>
                <a:latin typeface="Liberation Serif" pitchFamily="18" charset="0"/>
              </a:rPr>
              <a:t>может быть пересоставлен только в случае, если он неисправимо поврежден или перестает отражать фактическое состояние и объем архивного фонда.</a:t>
            </a:r>
          </a:p>
          <a:p>
            <a:pPr marL="180000"/>
            <a:r>
              <a:rPr lang="ru-RU" dirty="0" smtClean="0">
                <a:solidFill>
                  <a:schemeClr val="tx1"/>
                </a:solidFill>
                <a:latin typeface="Liberation Serif" pitchFamily="18" charset="0"/>
              </a:rPr>
              <a:t> </a:t>
            </a:r>
          </a:p>
          <a:p>
            <a:pPr marL="180000"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1"/>
                </a:solidFill>
                <a:latin typeface="Liberation Serif" pitchFamily="18" charset="0"/>
              </a:rPr>
              <a:t>Листы фондов </a:t>
            </a:r>
            <a:r>
              <a:rPr lang="ru-RU" dirty="0" smtClean="0">
                <a:solidFill>
                  <a:schemeClr val="tx1"/>
                </a:solidFill>
                <a:latin typeface="Liberation Serif" pitchFamily="18" charset="0"/>
              </a:rPr>
              <a:t>хранятся в порядке номеров архивных фондов. К каждой папке составляется лист-заверитель, где указываются начальные и конечные номера архивных фондов и общее количество архивных фондов, листы которых находятся в папке.</a:t>
            </a:r>
          </a:p>
          <a:p>
            <a:endParaRPr lang="ru-RU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62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архивное дело - 2017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 архивное дело - 2017" id="{A7478FDA-2A30-44CD-B041-D09AA6BBC35F}" vid="{9DED7544-0235-40FB-B44A-9D6EBB6A07A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2539</TotalTime>
  <Words>1332</Words>
  <Application>Microsoft Office PowerPoint</Application>
  <PresentationFormat>Экран (4:3)</PresentationFormat>
  <Paragraphs>134</Paragraphs>
  <Slides>25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Презентация архивное дело - 2017</vt:lpstr>
      <vt:lpstr>  Виды учетных документов в архиве государственного органа.  Порядок учета поступления и выбытия дел, документов в архиве государственного органа   Екатеринбург 2022  </vt:lpstr>
      <vt:lpstr>Правила 2015</vt:lpstr>
      <vt:lpstr>ОСНОВНЫЕ ЕДИНИЦЫ УЧЕТА                       пункт 4.34  Правил</vt:lpstr>
      <vt:lpstr>Пункт 3.5. Правил</vt:lpstr>
      <vt:lpstr>Cостав основных (обязательных) учетных документов Пункт 3.6. Правил</vt:lpstr>
      <vt:lpstr>Книга учета поступления и выбытия дел, документов</vt:lpstr>
      <vt:lpstr>Книга учета поступления и выбытия дел, документов</vt:lpstr>
      <vt:lpstr>Список фондов</vt:lpstr>
      <vt:lpstr>Лист фонда</vt:lpstr>
      <vt:lpstr>Описи дел, документов</vt:lpstr>
      <vt:lpstr>Описи дел, документов</vt:lpstr>
      <vt:lpstr>Описи дел, документов</vt:lpstr>
      <vt:lpstr>Описи дел, документов</vt:lpstr>
      <vt:lpstr>Реестр описей</vt:lpstr>
      <vt:lpstr>Реестр описей</vt:lpstr>
      <vt:lpstr>Реестр описей</vt:lpstr>
      <vt:lpstr>Централизованный учет документов Архивного фонда Российской Федерации</vt:lpstr>
      <vt:lpstr>Учет поступления и выбытия дел</vt:lpstr>
      <vt:lpstr>Слайд 19</vt:lpstr>
      <vt:lpstr>Основания внесения изменений в учетные документы </vt:lpstr>
      <vt:lpstr>Основания внесения изменений в учетные документы </vt:lpstr>
      <vt:lpstr>Основания внесения изменений в учетные документы </vt:lpstr>
      <vt:lpstr>Основания внесения изменений в учетные документы </vt:lpstr>
      <vt:lpstr>ДЕЛО ФОНДА</vt:lpstr>
      <vt:lpstr>ВЫВОДЫ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Обеспечение нормативных условий хранения документов в архиве организации</dc:title>
  <dc:creator>Nikita Fedorov</dc:creator>
  <cp:lastModifiedBy>Acer</cp:lastModifiedBy>
  <cp:revision>193</cp:revision>
  <cp:lastPrinted>2017-03-21T17:15:45Z</cp:lastPrinted>
  <dcterms:modified xsi:type="dcterms:W3CDTF">2022-05-02T17:42:14Z</dcterms:modified>
</cp:coreProperties>
</file>